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6" r:id="rId3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92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B8F"/>
    <a:srgbClr val="778EC7"/>
    <a:srgbClr val="788FC7"/>
    <a:srgbClr val="FCB23A"/>
    <a:srgbClr val="DD42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047"/>
  </p:normalViewPr>
  <p:slideViewPr>
    <p:cSldViewPr snapToGrid="0" snapToObjects="1">
      <p:cViewPr>
        <p:scale>
          <a:sx n="76" d="100"/>
          <a:sy n="76" d="100"/>
        </p:scale>
        <p:origin x="1712" y="256"/>
      </p:cViewPr>
      <p:guideLst>
        <p:guide orient="horz" pos="6192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C625-C83A-8D41-88D2-5471F36FED27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0E8-6C8B-F94A-B50C-7419E56C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32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C625-C83A-8D41-88D2-5471F36FED27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0E8-6C8B-F94A-B50C-7419E56C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0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C625-C83A-8D41-88D2-5471F36FED27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0E8-6C8B-F94A-B50C-7419E56C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5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C625-C83A-8D41-88D2-5471F36FED27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0E8-6C8B-F94A-B50C-7419E56C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58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C625-C83A-8D41-88D2-5471F36FED27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0E8-6C8B-F94A-B50C-7419E56C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C625-C83A-8D41-88D2-5471F36FED27}" type="datetimeFigureOut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0E8-6C8B-F94A-B50C-7419E56C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5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C625-C83A-8D41-88D2-5471F36FED27}" type="datetimeFigureOut">
              <a:rPr lang="en-US" smtClean="0"/>
              <a:t>9/18/20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0E8-6C8B-F94A-B50C-7419E56C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5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C625-C83A-8D41-88D2-5471F36FED27}" type="datetimeFigureOut">
              <a:rPr lang="en-US" smtClean="0"/>
              <a:t>9/18/20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0E8-6C8B-F94A-B50C-7419E56C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8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C625-C83A-8D41-88D2-5471F36FED27}" type="datetimeFigureOut">
              <a:rPr lang="en-US" smtClean="0"/>
              <a:t>9/18/20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0E8-6C8B-F94A-B50C-7419E56C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6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C625-C83A-8D41-88D2-5471F36FED27}" type="datetimeFigureOut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0E8-6C8B-F94A-B50C-7419E56C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64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C625-C83A-8D41-88D2-5471F36FED27}" type="datetimeFigureOut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0E8-6C8B-F94A-B50C-7419E56C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48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3C625-C83A-8D41-88D2-5471F36FED27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F90E8-6C8B-F94A-B50C-7419E56C3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2A853C-880D-2344-AF52-86A9A22BC8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725" y="-233081"/>
            <a:ext cx="7836273" cy="10448364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F4A28-BE26-E143-BFF3-0E2C2C2C9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43" y="273422"/>
            <a:ext cx="2757287" cy="2757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77C866-9B50-3F4E-9CD4-C57E0EB1B5A9}"/>
              </a:ext>
            </a:extLst>
          </p:cNvPr>
          <p:cNvSpPr txBox="1"/>
          <p:nvPr/>
        </p:nvSpPr>
        <p:spPr>
          <a:xfrm>
            <a:off x="477050" y="2653554"/>
            <a:ext cx="2420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support, this is what we’ve accomplished for our community today: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D4169-E498-054D-BAE7-A208E70787AD}"/>
              </a:ext>
            </a:extLst>
          </p:cNvPr>
          <p:cNvSpPr txBox="1"/>
          <p:nvPr/>
        </p:nvSpPr>
        <p:spPr>
          <a:xfrm>
            <a:off x="5735648" y="845368"/>
            <a:ext cx="2420471" cy="180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March 17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July 31, 2020:</a:t>
            </a:r>
          </a:p>
          <a:p>
            <a:pPr>
              <a:spcBef>
                <a:spcPts val="300"/>
              </a:spcBef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VOLUNTEERS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 over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12,000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 of community 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in the 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Toledo area.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620C58-CAE0-1748-8941-CBDA6B6EFD22}"/>
              </a:ext>
            </a:extLst>
          </p:cNvPr>
          <p:cNvSpPr txBox="1"/>
          <p:nvPr/>
        </p:nvSpPr>
        <p:spPr>
          <a:xfrm>
            <a:off x="3819568" y="1281482"/>
            <a:ext cx="14285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2020: </a:t>
            </a:r>
          </a:p>
          <a:p>
            <a:pPr>
              <a:spcBef>
                <a:spcPts val="300"/>
              </a:spcBef>
            </a:pPr>
            <a:r>
              <a:rPr lang="en-US" sz="2000" b="1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</a:t>
            </a:r>
            <a:r>
              <a:rPr lang="en-US" sz="2000" b="1" spc="-15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,000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invested </a:t>
            </a:r>
            <a:br>
              <a:rPr lang="en-US" sz="140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COVID-19 </a:t>
            </a:r>
            <a:br>
              <a:rPr lang="en-US" sz="140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access.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1B04FF-F37F-9345-841D-49504BC8DB66}"/>
              </a:ext>
            </a:extLst>
          </p:cNvPr>
          <p:cNvSpPr txBox="1"/>
          <p:nvPr/>
        </p:nvSpPr>
        <p:spPr>
          <a:xfrm>
            <a:off x="4194679" y="3232554"/>
            <a:ext cx="4118644" cy="359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2019-2020: </a:t>
            </a:r>
          </a:p>
          <a:p>
            <a:pPr>
              <a:spcBef>
                <a:spcPts val="900"/>
              </a:spcBef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15,798 CHILDREN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provided with after school 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enrichment and early literacy 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programming. </a:t>
            </a:r>
          </a:p>
          <a:p>
            <a:pPr>
              <a:spcBef>
                <a:spcPts val="900"/>
              </a:spcBef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0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 INDIVIDUALS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connected to resources 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promote healthy lifestyles.</a:t>
            </a:r>
          </a:p>
          <a:p>
            <a:pPr>
              <a:spcBef>
                <a:spcPts val="900"/>
              </a:spcBef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13,023 INDIVIDUALS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received financial stability and 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services for basic needs.</a:t>
            </a:r>
          </a:p>
          <a:p>
            <a:pPr>
              <a:spcBef>
                <a:spcPts val="1200"/>
              </a:spcBef>
            </a:pPr>
            <a:r>
              <a:rPr lang="en-US" sz="9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*Calculated by units of service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1A30FD-CAC4-9C46-AFD3-00FA7DB74E8B}"/>
              </a:ext>
            </a:extLst>
          </p:cNvPr>
          <p:cNvSpPr txBox="1"/>
          <p:nvPr/>
        </p:nvSpPr>
        <p:spPr>
          <a:xfrm>
            <a:off x="1224245" y="4125070"/>
            <a:ext cx="184168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2019-2020: </a:t>
            </a:r>
          </a:p>
          <a:p>
            <a:pPr>
              <a:lnSpc>
                <a:spcPts val="2200"/>
              </a:lnSpc>
              <a:spcBef>
                <a:spcPts val="300"/>
              </a:spcBef>
            </a:pPr>
            <a:r>
              <a:rPr lang="en-US" sz="2000" b="1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b="1" spc="-30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b="1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,545 </a:t>
            </a:r>
            <a:br>
              <a:rPr lang="en-US" sz="2000" b="1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CONTACTS 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made through </a:t>
            </a:r>
            <a:br>
              <a:rPr lang="en-US" sz="140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2-1-1 services.</a:t>
            </a:r>
          </a:p>
          <a:p>
            <a:endParaRPr lang="en-US" sz="1400" dirty="0">
              <a:solidFill>
                <a:srgbClr val="224B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sitting&#10;&#10;Description automatically generated">
            <a:extLst>
              <a:ext uri="{FF2B5EF4-FFF2-40B4-BE49-F238E27FC236}">
                <a16:creationId xmlns:a16="http://schemas.microsoft.com/office/drawing/2014/main" id="{1D10CDD7-84A2-CE4A-A595-20CB3543FB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550" b="28587"/>
          <a:stretch/>
        </p:blipFill>
        <p:spPr>
          <a:xfrm>
            <a:off x="3720725" y="9079114"/>
            <a:ext cx="3535369" cy="880817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64FE94B9-2797-3143-83F3-D45EFC56A1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31" t="29877" r="22059" b="33781"/>
          <a:stretch/>
        </p:blipFill>
        <p:spPr>
          <a:xfrm>
            <a:off x="587528" y="9089988"/>
            <a:ext cx="1201715" cy="801187"/>
          </a:xfrm>
          <a:prstGeom prst="rect">
            <a:avLst/>
          </a:prstGeom>
        </p:spPr>
      </p:pic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74240F5C-5711-2240-9504-F534107283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93" t="36225" r="24252" b="34901"/>
          <a:stretch/>
        </p:blipFill>
        <p:spPr>
          <a:xfrm>
            <a:off x="1486591" y="5549480"/>
            <a:ext cx="1203944" cy="690335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F2C43054-4EF5-BF4C-8B79-F13E00C51B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797" t="39692" r="39569" b="38620"/>
          <a:stretch/>
        </p:blipFill>
        <p:spPr>
          <a:xfrm>
            <a:off x="3388671" y="1513341"/>
            <a:ext cx="480881" cy="460785"/>
          </a:xfrm>
          <a:prstGeom prst="rect">
            <a:avLst/>
          </a:prstGeom>
        </p:spPr>
      </p:pic>
      <p:pic>
        <p:nvPicPr>
          <p:cNvPr id="31" name="Picture 30" descr="A picture containing game&#10;&#10;Description automatically generated">
            <a:extLst>
              <a:ext uri="{FF2B5EF4-FFF2-40B4-BE49-F238E27FC236}">
                <a16:creationId xmlns:a16="http://schemas.microsoft.com/office/drawing/2014/main" id="{54697280-23B8-8449-A3D7-D1A0F39E35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797" t="39363" r="39569" b="38949"/>
          <a:stretch/>
        </p:blipFill>
        <p:spPr>
          <a:xfrm>
            <a:off x="5284738" y="1295550"/>
            <a:ext cx="480881" cy="460785"/>
          </a:xfrm>
          <a:prstGeom prst="rect">
            <a:avLst/>
          </a:prstGeom>
        </p:spPr>
      </p:pic>
      <p:pic>
        <p:nvPicPr>
          <p:cNvPr id="34" name="Picture 33" descr="A picture containing game, light&#10;&#10;Description automatically generated">
            <a:extLst>
              <a:ext uri="{FF2B5EF4-FFF2-40B4-BE49-F238E27FC236}">
                <a16:creationId xmlns:a16="http://schemas.microsoft.com/office/drawing/2014/main" id="{157135F1-AF3F-5941-9FDD-D5768D526F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692" t="38282" r="39569" b="38619"/>
          <a:stretch/>
        </p:blipFill>
        <p:spPr>
          <a:xfrm>
            <a:off x="3762745" y="3539618"/>
            <a:ext cx="440621" cy="490753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D8346675-7ECC-954F-BD68-07BF0E7E86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569" t="38807" r="39692" b="38620"/>
          <a:stretch/>
        </p:blipFill>
        <p:spPr>
          <a:xfrm>
            <a:off x="3762745" y="4586518"/>
            <a:ext cx="440621" cy="479581"/>
          </a:xfrm>
          <a:prstGeom prst="rect">
            <a:avLst/>
          </a:prstGeom>
        </p:spPr>
      </p:pic>
      <p:pic>
        <p:nvPicPr>
          <p:cNvPr id="39" name="Picture 38" descr="A picture containing game&#10;&#10;Description automatically generated">
            <a:extLst>
              <a:ext uri="{FF2B5EF4-FFF2-40B4-BE49-F238E27FC236}">
                <a16:creationId xmlns:a16="http://schemas.microsoft.com/office/drawing/2014/main" id="{669D2CBA-6CF0-9C48-A718-9943FD03B1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7591" t="38735" r="39692" b="39669"/>
          <a:stretch/>
        </p:blipFill>
        <p:spPr>
          <a:xfrm>
            <a:off x="3720725" y="5448457"/>
            <a:ext cx="482641" cy="45882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FB4E62C6-D114-0246-8FCD-4A685DC918DE}"/>
              </a:ext>
            </a:extLst>
          </p:cNvPr>
          <p:cNvGrpSpPr/>
          <p:nvPr/>
        </p:nvGrpSpPr>
        <p:grpSpPr>
          <a:xfrm>
            <a:off x="585034" y="6673018"/>
            <a:ext cx="6978543" cy="2649443"/>
            <a:chOff x="585034" y="6673018"/>
            <a:chExt cx="6978543" cy="264944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7443AA-675F-E246-A1FF-4BB79A5F7EF6}"/>
                </a:ext>
              </a:extLst>
            </p:cNvPr>
            <p:cNvSpPr txBox="1"/>
            <p:nvPr/>
          </p:nvSpPr>
          <p:spPr>
            <a:xfrm>
              <a:off x="585034" y="6673018"/>
              <a:ext cx="6978543" cy="2649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" b="1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 HELP. GIVE HELP. </a:t>
              </a:r>
              <a:br>
                <a:rPr lang="en-US" sz="1150" b="1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50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United Way </a:t>
              </a:r>
              <a:r>
                <a:rPr lang="en-US" sz="1150" i="1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2-1-1</a:t>
              </a:r>
              <a:r>
                <a:rPr lang="en-US" sz="1150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connects people to health </a:t>
              </a:r>
              <a:br>
                <a:rPr lang="en-US" sz="1150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50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human services 24 hours a day, 7 days </a:t>
              </a:r>
              <a:br>
                <a:rPr lang="en-US" sz="1150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50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week. It’s free for anyone to use and makes </a:t>
              </a:r>
              <a:br>
                <a:rPr lang="en-US" sz="1150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50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critical difference for many in our community.</a:t>
              </a:r>
            </a:p>
            <a:p>
              <a:pPr marL="635000">
                <a:spcBef>
                  <a:spcPts val="1200"/>
                </a:spcBef>
              </a:pPr>
              <a:r>
                <a:rPr lang="en-US" sz="1150" b="1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Dial 2-1-1</a:t>
              </a:r>
              <a:r>
                <a:rPr lang="en-US" sz="1150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US" sz="1150" b="1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1-800-650-4357</a:t>
              </a:r>
              <a:r>
                <a:rPr lang="en-US" sz="1150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 immediate assistance.</a:t>
              </a:r>
            </a:p>
            <a:p>
              <a:pPr marL="635000">
                <a:spcBef>
                  <a:spcPts val="100"/>
                </a:spcBef>
              </a:pPr>
              <a:r>
                <a:rPr lang="en-US" sz="1150" b="1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  <a:r>
                <a:rPr lang="en-US" sz="1150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zip code to </a:t>
              </a:r>
              <a:r>
                <a:rPr lang="en-US" sz="1150" b="1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898-211</a:t>
              </a:r>
              <a:r>
                <a:rPr lang="en-US" sz="1150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635000">
                <a:spcBef>
                  <a:spcPts val="100"/>
                </a:spcBef>
              </a:pPr>
              <a:r>
                <a:rPr lang="en-US" sz="1150" b="1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211nwo.org</a:t>
              </a:r>
              <a:r>
                <a:rPr lang="en-US" sz="1150" dirty="0">
                  <a:solidFill>
                    <a:srgbClr val="224B8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chat online or to search our database.</a:t>
              </a:r>
            </a:p>
            <a:p>
              <a:pPr>
                <a:spcBef>
                  <a:spcPts val="600"/>
                </a:spcBef>
              </a:pPr>
              <a:r>
                <a:rPr lang="en-US" sz="1150" b="1" dirty="0">
                  <a:solidFill>
                    <a:srgbClr val="224B8F"/>
                  </a:solidFill>
                </a:rPr>
                <a:t>“LIVE UNITED” </a:t>
              </a:r>
              <a:r>
                <a:rPr lang="en-US" sz="1150" dirty="0">
                  <a:solidFill>
                    <a:srgbClr val="224B8F"/>
                  </a:solidFill>
                </a:rPr>
                <a:t>is more than a slogan. It’s who we are – it’s how we drive change. When you stand </a:t>
              </a:r>
              <a:br>
                <a:rPr lang="en-US" sz="1150" dirty="0">
                  <a:solidFill>
                    <a:srgbClr val="224B8F"/>
                  </a:solidFill>
                </a:rPr>
              </a:br>
              <a:r>
                <a:rPr lang="en-US" sz="1150" dirty="0">
                  <a:solidFill>
                    <a:srgbClr val="224B8F"/>
                  </a:solidFill>
                </a:rPr>
                <a:t>with United Way, you’re creating a better today, a better tomorrow and a </a:t>
              </a:r>
              <a:r>
                <a:rPr lang="en-US" sz="1150" b="1" dirty="0">
                  <a:solidFill>
                    <a:srgbClr val="224B8F"/>
                  </a:solidFill>
                </a:rPr>
                <a:t>better future for all.</a:t>
              </a:r>
              <a:endParaRPr lang="en-US" sz="1150" dirty="0">
                <a:solidFill>
                  <a:srgbClr val="224B8F"/>
                </a:solidFill>
              </a:endParaRPr>
            </a:p>
            <a:p>
              <a:endParaRPr lang="en-US" sz="115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15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150" dirty="0">
                <a:solidFill>
                  <a:srgbClr val="224B8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42" descr="A picture containing person, person, holding, looking&#10;&#10;Description automatically generated">
              <a:extLst>
                <a:ext uri="{FF2B5EF4-FFF2-40B4-BE49-F238E27FC236}">
                  <a16:creationId xmlns:a16="http://schemas.microsoft.com/office/drawing/2014/main" id="{BF38C028-0A94-8847-BFE7-FC4717341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4113" t="35510" r="35279" b="36415"/>
            <a:stretch/>
          </p:blipFill>
          <p:spPr>
            <a:xfrm>
              <a:off x="638759" y="7712668"/>
              <a:ext cx="629008" cy="576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8248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now covered slope&#10;&#10;Description automatically generated">
            <a:extLst>
              <a:ext uri="{FF2B5EF4-FFF2-40B4-BE49-F238E27FC236}">
                <a16:creationId xmlns:a16="http://schemas.microsoft.com/office/drawing/2014/main" id="{979A724C-1B4E-A045-A743-5145ADC79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416" y="-773205"/>
            <a:ext cx="8287230" cy="110496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6810754-6A6D-4647-8554-90D86C7A9C20}"/>
              </a:ext>
            </a:extLst>
          </p:cNvPr>
          <p:cNvSpPr/>
          <p:nvPr/>
        </p:nvSpPr>
        <p:spPr>
          <a:xfrm>
            <a:off x="-1269547" y="-1273629"/>
            <a:ext cx="10311493" cy="7282543"/>
          </a:xfrm>
          <a:prstGeom prst="ellipse">
            <a:avLst/>
          </a:prstGeom>
          <a:solidFill>
            <a:srgbClr val="224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50DC72-72E3-A346-8E06-DADF6DB77F1F}"/>
              </a:ext>
            </a:extLst>
          </p:cNvPr>
          <p:cNvSpPr/>
          <p:nvPr/>
        </p:nvSpPr>
        <p:spPr>
          <a:xfrm>
            <a:off x="2700336" y="2169659"/>
            <a:ext cx="5996667" cy="5996667"/>
          </a:xfrm>
          <a:prstGeom prst="ellipse">
            <a:avLst/>
          </a:prstGeom>
          <a:solidFill>
            <a:srgbClr val="788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685DA5-C997-3245-B6C9-13C1662C4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2" y="212270"/>
            <a:ext cx="2890157" cy="289015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1DDE8D-8C4C-8B4C-B0F5-7982FAC3CF00}"/>
              </a:ext>
            </a:extLst>
          </p:cNvPr>
          <p:cNvSpPr/>
          <p:nvPr/>
        </p:nvSpPr>
        <p:spPr>
          <a:xfrm>
            <a:off x="5698669" y="0"/>
            <a:ext cx="3918858" cy="3918858"/>
          </a:xfrm>
          <a:prstGeom prst="ellipse">
            <a:avLst/>
          </a:prstGeom>
          <a:solidFill>
            <a:srgbClr val="DD4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8A44BDD-FFE7-784B-8F72-155A328238E0}"/>
              </a:ext>
            </a:extLst>
          </p:cNvPr>
          <p:cNvSpPr/>
          <p:nvPr/>
        </p:nvSpPr>
        <p:spPr>
          <a:xfrm>
            <a:off x="3620860" y="685801"/>
            <a:ext cx="2890157" cy="2890157"/>
          </a:xfrm>
          <a:prstGeom prst="ellipse">
            <a:avLst/>
          </a:prstGeom>
          <a:solidFill>
            <a:srgbClr val="FCB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B9111F-7BAC-1F41-BB9A-074E7C5F4E6D}"/>
              </a:ext>
            </a:extLst>
          </p:cNvPr>
          <p:cNvSpPr/>
          <p:nvPr/>
        </p:nvSpPr>
        <p:spPr>
          <a:xfrm>
            <a:off x="1024617" y="4751615"/>
            <a:ext cx="2596243" cy="259624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01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238</Words>
  <Application>Microsoft Macintosh PowerPoint</Application>
  <PresentationFormat>Custom</PresentationFormat>
  <Paragraphs>24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Obereder</dc:creator>
  <cp:lastModifiedBy>Emily Obereder</cp:lastModifiedBy>
  <cp:revision>41</cp:revision>
  <cp:lastPrinted>2020-09-18T12:04:12Z</cp:lastPrinted>
  <dcterms:created xsi:type="dcterms:W3CDTF">2020-09-18T10:18:01Z</dcterms:created>
  <dcterms:modified xsi:type="dcterms:W3CDTF">2020-09-18T12:08:24Z</dcterms:modified>
</cp:coreProperties>
</file>